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59" r:id="rId4"/>
    <p:sldId id="265" r:id="rId5"/>
    <p:sldId id="260" r:id="rId6"/>
    <p:sldId id="264" r:id="rId7"/>
    <p:sldId id="263" r:id="rId8"/>
    <p:sldId id="262" r:id="rId9"/>
    <p:sldId id="267" r:id="rId10"/>
    <p:sldId id="268" r:id="rId11"/>
    <p:sldId id="269" r:id="rId12"/>
    <p:sldId id="270" r:id="rId13"/>
    <p:sldId id="271" r:id="rId14"/>
    <p:sldId id="257" r:id="rId15"/>
    <p:sldId id="258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5B466-A473-41B6-9B10-D7D56B80B186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40321-3743-4F0C-939C-8AF7C5156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05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40321-3743-4F0C-939C-8AF7C515694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92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40321-3743-4F0C-939C-8AF7C51569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19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884D-328D-4A28-8EA5-9B267BC81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07301-682C-4695-91ED-EB2DCF266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E3B27-4582-4A8C-ABA9-B7345168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A0497-B127-4D10-B7DE-9BE813D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2F72-4969-4D74-84F3-E4B2A0E7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24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7EE4-420C-4BDB-8651-9BAA0B8E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574B5-8760-4F8F-B3FC-23AE327ED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2DA9B-C332-4946-AA4C-9ED5EA5E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EAAEC-6656-4F91-B23A-878F33C0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A6D4-ECE6-4BEA-B56C-8F5E8D5B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12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207836-156B-46C0-A8AD-DF73E8F1B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30292-0776-47F8-864B-AFB77C727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E4065-5109-49E1-95A0-29339659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6F380-38D8-4F04-A454-82CA934C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32C3E-4824-465A-B4AB-06DB560B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82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32F4-AC84-4CD5-806C-F92C1E65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B3BF0-EE3C-4983-9302-24A0A1FB2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497BD-5249-47D4-BA31-2FD3EBEE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A76BE-685B-4B85-993A-5E74ACA09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92326-DD9D-4F29-9EB0-AF27AA92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68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6A85-2276-4DA4-ADE8-E64CD441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0FC6D-1716-40CE-9DF9-B9A1C2059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BCB78-D4EC-47E0-B8DA-57E2ABF0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D9C45-E03B-4A55-894F-411FA0E8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7EFEC-8738-44D7-9470-DC880F0D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0E36-4DB0-4441-B78E-8061CA77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61F29-C557-44DD-9585-518BAB892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47C4B-2232-4C7D-9D66-B91A5BA5C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DBEBB-C9BA-4408-B0A1-E76327E4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5C7B6-2DD1-4FEF-A9B3-D9DAA45A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89E7B-D657-4E55-94BA-90647A04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66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A15F-3ACA-4701-ACBA-6F01B9D95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985C5-74AA-48DE-942B-8120F58FB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1C75A-0BBF-4A8D-B540-26849E7EB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5955F-D59A-4AF6-94E8-C27DDDE8E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A07C6-42C5-467E-8F43-63EE38B2E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22CDA5-0B00-431B-8CCE-AF9FB954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06D17-C5B3-4CDB-9F01-0ED5ECD7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F07C9-52DD-4657-8CA8-35062569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30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48FC-56C9-401E-B2E6-AE126CB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58C8C-E715-4BF2-9CDD-13B62FF2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140B8-659A-45FD-9451-D9FAA260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A090D-08F2-408F-AC72-12C67648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4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F3DD9-1043-40D3-9DD5-AE511C2F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1A0E9-5169-4D54-B6BB-4A855708F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EC32-07CE-492D-84DC-9626F9906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67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E9CBE-0EA5-4651-B440-36FB2505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7435-B90A-4BD6-8050-FB5B09368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C1998-78AA-444D-A5CE-0C7158B2B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D2573-068E-465E-BE3E-C45290399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AE9E0-C147-42D8-BED0-F5F6AB3E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D9B40-A26A-495E-B2A1-29822A80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04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491A-923D-4239-A0A1-04532C5D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AD045A-34D7-4FD7-B7B8-BD858D2F3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A89D6-D290-489A-9B22-3A5410D69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27D14-601F-4733-812E-6392594A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F6716-3D77-49A9-A027-08045D26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455CC-AD5A-4C66-94F0-65C6C942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17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4FB750-0EAB-4EFD-9249-24101447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B5EF4-F695-4CF5-8050-42BC7ADC6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E96B2-135B-4688-AB03-1AF4EB310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3D6CE-7E8F-4A30-87D1-E8456424182C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E988C-1769-4D40-9306-28390E028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52A39-8011-40AF-B2AA-8562B4B8E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E39E-9707-401C-9257-A163C098BB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88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autoencoders-deep-learning-bits-1-11731e200694" TargetMode="External"/><Relationship Id="rId2" Type="http://schemas.openxmlformats.org/officeDocument/2006/relationships/hyperlink" Target="http://ufldl.stanford.edu/tutorial/unsupervised/Autoencod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zyprogrammer.me/a-tutorial-on-autoencoders/" TargetMode="External"/><Relationship Id="rId4" Type="http://schemas.openxmlformats.org/officeDocument/2006/relationships/hyperlink" Target="https://deeplearning4j.org/deepautoencod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E589-C2C9-4DCA-A32F-F65A51EA9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Autoencoder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09280-E870-4E41-8D70-B57CA91B3B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78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2C2E-DCAB-4A3C-BC2C-E7002D07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829" y="2410057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2. PCA vs. Convolutional AE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8643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856D4E-B3AA-4E78-9F21-E8EED0CC0373}"/>
              </a:ext>
            </a:extLst>
          </p:cNvPr>
          <p:cNvSpPr/>
          <p:nvPr/>
        </p:nvSpPr>
        <p:spPr>
          <a:xfrm>
            <a:off x="5716386" y="482796"/>
            <a:ext cx="6096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zh-CN" sz="1600" i="1" dirty="0">
                <a:solidFill>
                  <a:srgbClr val="66D9EF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 autoencoder(</a:t>
            </a:r>
            <a:r>
              <a:rPr lang="en-US" altLang="zh-CN" sz="1600" i="1" u="sng" dirty="0" err="1">
                <a:solidFill>
                  <a:srgbClr val="A6E22E"/>
                </a:solidFill>
                <a:latin typeface="Consolas" panose="020B0609020204030204" pitchFamily="49" charset="0"/>
              </a:rPr>
              <a:t>nn.Module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600" i="1" dirty="0">
                <a:solidFill>
                  <a:srgbClr val="66D9EF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1600" dirty="0" err="1">
                <a:solidFill>
                  <a:srgbClr val="66D9EF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1600" dirty="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600" dirty="0">
                <a:solidFill>
                  <a:srgbClr val="66D9EF"/>
                </a:solidFill>
                <a:latin typeface="Consolas" panose="020B0609020204030204" pitchFamily="49" charset="0"/>
              </a:rPr>
              <a:t>super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(autoencoder, self).__</a:t>
            </a:r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__()</a:t>
            </a:r>
          </a:p>
          <a:p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self.encoder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nn.Conv2d(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stride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padding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nn.ReLU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nn.MaxPool2d(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stride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nn.Conv2d(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stride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padding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nn.ReLU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nn.MaxPool2d(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stride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self.decoder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nn.ConvTranspose2d(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stride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nn.ReLU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nn.ConvTranspose2d(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stride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padding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nn.ReLU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nn.ConvTranspose2d(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stride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padding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nn.Tanh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altLang="zh-CN" sz="1600" i="1" dirty="0">
                <a:solidFill>
                  <a:srgbClr val="66D9EF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A6E22E"/>
                </a:solidFill>
                <a:latin typeface="Consolas" panose="020B0609020204030204" pitchFamily="49" charset="0"/>
              </a:rPr>
              <a:t>forward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i="1" dirty="0">
                <a:solidFill>
                  <a:srgbClr val="FD971F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x 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self.encoder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x </a:t>
            </a:r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8F8F2"/>
                </a:solidFill>
                <a:latin typeface="Consolas" panose="020B0609020204030204" pitchFamily="49" charset="0"/>
              </a:rPr>
              <a:t>self.decoder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altLang="zh-CN" sz="1600" dirty="0">
                <a:solidFill>
                  <a:srgbClr val="F92672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dirty="0">
                <a:solidFill>
                  <a:srgbClr val="F8F8F2"/>
                </a:solidFill>
                <a:latin typeface="Consolas" panose="020B0609020204030204" pitchFamily="49" charset="0"/>
              </a:rPr>
              <a:t> x</a:t>
            </a:r>
            <a:endParaRPr lang="en-US" altLang="zh-C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BBD6C-7A2E-44B3-8BF3-7746B46FA9DF}"/>
              </a:ext>
            </a:extLst>
          </p:cNvPr>
          <p:cNvSpPr/>
          <p:nvPr/>
        </p:nvSpPr>
        <p:spPr>
          <a:xfrm>
            <a:off x="148000" y="608344"/>
            <a:ext cx="567922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Instead of using each pixel of the same location in 7 bands as input, convolutional autoencoder can directly use the 7 whole bands as input, so the input size is 1*7*4000*4000 (1 represents the batch size), and this input size in a single layer autoencoder is </a:t>
            </a:r>
            <a:r>
              <a:rPr lang="en-US" altLang="zh-CN" dirty="0" err="1"/>
              <a:t>batch_size</a:t>
            </a:r>
            <a:r>
              <a:rPr lang="en-US" altLang="zh-CN" dirty="0"/>
              <a:t>*7.</a:t>
            </a:r>
          </a:p>
          <a:p>
            <a:endParaRPr lang="en-US" altLang="zh-CN" dirty="0"/>
          </a:p>
          <a:p>
            <a:r>
              <a:rPr lang="en-US" altLang="zh-CN" dirty="0"/>
              <a:t>Can we use 7 whole bands as input in a single layer autoencoder? </a:t>
            </a:r>
          </a:p>
          <a:p>
            <a:r>
              <a:rPr lang="en-US" altLang="zh-CN" dirty="0"/>
              <a:t>No, because it would require over 1TB graphic card memory; in convolutional autoencoder, it only requires about 3.6 GB graphic card memory.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structure of convolutional autoencoder is: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1*7*4000*4000 →1*16*333*333 →1*7*4000*4000</a:t>
            </a:r>
            <a:endParaRPr lang="zh-CN" altLang="zh-CN" dirty="0"/>
          </a:p>
          <a:p>
            <a:endParaRPr lang="en-US" altLang="zh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79E3A-B2DE-4298-89CE-CE4F0F346AC6}"/>
              </a:ext>
            </a:extLst>
          </p:cNvPr>
          <p:cNvSpPr/>
          <p:nvPr/>
        </p:nvSpPr>
        <p:spPr>
          <a:xfrm>
            <a:off x="1429882" y="5009634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encode</a:t>
            </a:r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9E13B-D64E-42BD-AD30-BACF60E22F96}"/>
              </a:ext>
            </a:extLst>
          </p:cNvPr>
          <p:cNvSpPr/>
          <p:nvPr/>
        </p:nvSpPr>
        <p:spPr>
          <a:xfrm>
            <a:off x="3113713" y="5009634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46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338A-66F2-4382-B965-58D490D3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Encoded images</a:t>
            </a:r>
            <a:endParaRPr lang="zh-CN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BB7A84-5A48-4C81-8D4D-379B7E29F4E7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MSE </a:t>
            </a:r>
            <a:endParaRPr lang="zh-CN" altLang="en-US" dirty="0"/>
          </a:p>
        </p:txBody>
      </p:sp>
      <p:pic>
        <p:nvPicPr>
          <p:cNvPr id="14" name="Picture 13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FA946138-7427-489A-BFE9-6DBBE665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6" y="1004735"/>
            <a:ext cx="10955867" cy="27450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7A552-6E57-481E-B89F-9321A45A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5" y="4498400"/>
            <a:ext cx="10960241" cy="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0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52EE7-8765-466A-9B9F-A3255E43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2410056"/>
            <a:ext cx="10515600" cy="1325563"/>
          </a:xfrm>
        </p:spPr>
        <p:txBody>
          <a:bodyPr/>
          <a:lstStyle/>
          <a:p>
            <a:r>
              <a:rPr lang="en-US" altLang="zh-CN" dirty="0"/>
              <a:t>3. Other interesting applications of AE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73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53DD-D83F-4BBD-94D0-B81975CA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Remove noise 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CA8F55-86DF-4FB8-A7E2-43AA086F7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27" y="1850408"/>
            <a:ext cx="2305050" cy="34480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B2B7C-EE53-40F0-9770-BD0BEBA32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30" y="1850408"/>
            <a:ext cx="2305050" cy="3448050"/>
          </a:xfrm>
          <a:prstGeom prst="rect">
            <a:avLst/>
          </a:prstGeom>
        </p:spPr>
      </p:pic>
      <p:pic>
        <p:nvPicPr>
          <p:cNvPr id="11" name="Picture 10" descr="A picture containing nature, rain&#10;&#10;Description generated with high confidence">
            <a:extLst>
              <a:ext uri="{FF2B5EF4-FFF2-40B4-BE49-F238E27FC236}">
                <a16:creationId xmlns:a16="http://schemas.microsoft.com/office/drawing/2014/main" id="{5690D56E-7EEA-43F0-AE43-C2DEED2C0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7" y="1850408"/>
            <a:ext cx="2305050" cy="34480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00009FC-36C4-43A9-8D04-4D4E9A2E9165}"/>
              </a:ext>
            </a:extLst>
          </p:cNvPr>
          <p:cNvSpPr/>
          <p:nvPr/>
        </p:nvSpPr>
        <p:spPr>
          <a:xfrm>
            <a:off x="5543621" y="3337366"/>
            <a:ext cx="1761064" cy="237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12064D-D792-40A3-AEF4-061317BAFB1F}"/>
              </a:ext>
            </a:extLst>
          </p:cNvPr>
          <p:cNvSpPr/>
          <p:nvPr/>
        </p:nvSpPr>
        <p:spPr>
          <a:xfrm>
            <a:off x="1175256" y="5429956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Raw image </a:t>
            </a:r>
            <a:endParaRPr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19509-457E-4BA1-9E92-BF11372F3461}"/>
              </a:ext>
            </a:extLst>
          </p:cNvPr>
          <p:cNvSpPr/>
          <p:nvPr/>
        </p:nvSpPr>
        <p:spPr>
          <a:xfrm>
            <a:off x="3434537" y="5458178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Noise added</a:t>
            </a:r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2597AE-066F-412B-8A08-5052166EDF11}"/>
              </a:ext>
            </a:extLst>
          </p:cNvPr>
          <p:cNvSpPr/>
          <p:nvPr/>
        </p:nvSpPr>
        <p:spPr>
          <a:xfrm>
            <a:off x="5691219" y="2912811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autoencoder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E4257-6930-4064-9C60-8D289E4D09E4}"/>
              </a:ext>
            </a:extLst>
          </p:cNvPr>
          <p:cNvSpPr/>
          <p:nvPr/>
        </p:nvSpPr>
        <p:spPr>
          <a:xfrm>
            <a:off x="7888004" y="5458178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Denoised 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105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4ADC-B762-4890-8B32-54EF0427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 AE remove clouds? </a:t>
            </a:r>
            <a:endParaRPr lang="zh-CN" altLang="en-US" dirty="0"/>
          </a:p>
        </p:txBody>
      </p:sp>
      <p:pic>
        <p:nvPicPr>
          <p:cNvPr id="5" name="Content Placeholder 4" descr="A picture containing fence, tree, bridge, building&#10;&#10;Description generated with very high confidence">
            <a:extLst>
              <a:ext uri="{FF2B5EF4-FFF2-40B4-BE49-F238E27FC236}">
                <a16:creationId xmlns:a16="http://schemas.microsoft.com/office/drawing/2014/main" id="{023C9496-413A-4D9C-A0C2-CC651341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78" y="1942003"/>
            <a:ext cx="3556484" cy="4351338"/>
          </a:xfrm>
        </p:spPr>
      </p:pic>
      <p:pic>
        <p:nvPicPr>
          <p:cNvPr id="7" name="Picture 6" descr="A close up of a fence&#10;&#10;Description generated with high confidence">
            <a:extLst>
              <a:ext uri="{FF2B5EF4-FFF2-40B4-BE49-F238E27FC236}">
                <a16:creationId xmlns:a16="http://schemas.microsoft.com/office/drawing/2014/main" id="{79CB6158-9F49-48A0-A7AB-98FFAC87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40" y="1942003"/>
            <a:ext cx="3556484" cy="4351338"/>
          </a:xfrm>
          <a:prstGeom prst="rect">
            <a:avLst/>
          </a:prstGeom>
        </p:spPr>
      </p:pic>
      <p:pic>
        <p:nvPicPr>
          <p:cNvPr id="9" name="Picture 8" descr="A close up of a rock&#10;&#10;Description generated with high confidence">
            <a:extLst>
              <a:ext uri="{FF2B5EF4-FFF2-40B4-BE49-F238E27FC236}">
                <a16:creationId xmlns:a16="http://schemas.microsoft.com/office/drawing/2014/main" id="{AEDAC907-B695-44FD-A957-B392DFAD0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96" y="3601733"/>
            <a:ext cx="2325757" cy="813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401F6F-195E-41C1-9F45-E6ADC70F44DE}"/>
              </a:ext>
            </a:extLst>
          </p:cNvPr>
          <p:cNvSpPr/>
          <p:nvPr/>
        </p:nvSpPr>
        <p:spPr>
          <a:xfrm>
            <a:off x="2046512" y="6359990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Raw image </a:t>
            </a:r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C8BA1-2CA4-4D6A-9229-22F6F1D859AB}"/>
              </a:ext>
            </a:extLst>
          </p:cNvPr>
          <p:cNvSpPr/>
          <p:nvPr/>
        </p:nvSpPr>
        <p:spPr>
          <a:xfrm>
            <a:off x="5120141" y="3232401"/>
            <a:ext cx="178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Encoded image </a:t>
            </a:r>
            <a:endParaRPr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A76976-B681-4FF6-BE17-F3126F994919}"/>
              </a:ext>
            </a:extLst>
          </p:cNvPr>
          <p:cNvSpPr/>
          <p:nvPr/>
        </p:nvSpPr>
        <p:spPr>
          <a:xfrm>
            <a:off x="8744489" y="6359990"/>
            <a:ext cx="1821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Decoded image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40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64606-6C2E-4301-AB99-D8A164A6B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43" y="229582"/>
            <a:ext cx="10515600" cy="6519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Advanced applications (CAE)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— fully image colorization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— latent space clustering</a:t>
            </a:r>
          </a:p>
          <a:p>
            <a:pPr marL="0" indent="0">
              <a:buNone/>
            </a:pPr>
            <a:r>
              <a:rPr lang="en-US" altLang="zh-CN" dirty="0"/>
              <a:t>— generating higher resolution images</a:t>
            </a:r>
          </a:p>
          <a:p>
            <a:endParaRPr lang="zh-CN" altLang="en-US" dirty="0"/>
          </a:p>
        </p:txBody>
      </p:sp>
      <p:pic>
        <p:nvPicPr>
          <p:cNvPr id="3074" name="Picture 2" descr="https://cdn-images-1.medium.com/max/800/1*IE3RHJm6OKZmzbIksDgS-g.png">
            <a:extLst>
              <a:ext uri="{FF2B5EF4-FFF2-40B4-BE49-F238E27FC236}">
                <a16:creationId xmlns:a16="http://schemas.microsoft.com/office/drawing/2014/main" id="{ECC931F6-4152-47B3-9F2A-B6E0059F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76" y="1390698"/>
            <a:ext cx="5018176" cy="187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B44996-AB61-4BE1-9175-91525A2B7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353" y="2106794"/>
            <a:ext cx="3756371" cy="23188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8" name="Picture 6" descr="https://cdn-images-1.medium.com/max/800/1*HQ2LzQQaklCbOuGnVPlNUg.png">
            <a:extLst>
              <a:ext uri="{FF2B5EF4-FFF2-40B4-BE49-F238E27FC236}">
                <a16:creationId xmlns:a16="http://schemas.microsoft.com/office/drawing/2014/main" id="{D96BFDB7-C3CA-412A-8BF9-E76A11C6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76" y="4398320"/>
            <a:ext cx="4922198" cy="235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11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B40765-A35D-4EF2-9255-CD269CAD6444}"/>
              </a:ext>
            </a:extLst>
          </p:cNvPr>
          <p:cNvSpPr/>
          <p:nvPr/>
        </p:nvSpPr>
        <p:spPr>
          <a:xfrm>
            <a:off x="678872" y="1069631"/>
            <a:ext cx="10410306" cy="413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medium-content-sans-serif-font"/>
              </a:rPr>
              <a:t>Other Applications 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medium-content-sans-serif-font"/>
              </a:rPr>
              <a:t>1.</a:t>
            </a:r>
            <a:r>
              <a:rPr lang="en-US" altLang="zh-CN" b="1" dirty="0">
                <a:latin typeface="medium-content-serif-font"/>
              </a:rPr>
              <a:t>Image search</a:t>
            </a:r>
            <a:endParaRPr lang="en-US" altLang="zh-CN" dirty="0">
              <a:latin typeface="medium-content-serif-font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medium-content-serif-font"/>
              </a:rPr>
              <a:t>— — An image can be compressed into around 30-number vectors (as in Google image search).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medium-content-sans-serif-font"/>
              </a:rPr>
              <a:t>2.</a:t>
            </a:r>
            <a:r>
              <a:rPr lang="en-US" altLang="zh-CN" b="1" dirty="0">
                <a:latin typeface="medium-content-serif-font"/>
              </a:rPr>
              <a:t>Topic Modelling &amp; Information Retrieval (IR)</a:t>
            </a:r>
          </a:p>
          <a:p>
            <a:pPr>
              <a:lnSpc>
                <a:spcPct val="200000"/>
              </a:lnSpc>
            </a:pPr>
            <a:endParaRPr lang="en-US" altLang="zh-CN" b="1" dirty="0">
              <a:latin typeface="medium-content-serif-font"/>
            </a:endParaRPr>
          </a:p>
          <a:p>
            <a:pPr>
              <a:lnSpc>
                <a:spcPct val="200000"/>
              </a:lnSpc>
            </a:pPr>
            <a:endParaRPr lang="en-US" altLang="zh-CN" b="1" dirty="0">
              <a:latin typeface="medium-content-serif-font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medium-content-serif-font"/>
              </a:rPr>
              <a:t>Great usage of autoencoder for our project: Data preprocessing</a:t>
            </a:r>
            <a:endParaRPr lang="en-US" altLang="zh-CN" sz="2000" dirty="0"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332727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E8380B-4F02-44D9-A38B-ABA3A0DAC6AD}"/>
              </a:ext>
            </a:extLst>
          </p:cNvPr>
          <p:cNvSpPr/>
          <p:nvPr/>
        </p:nvSpPr>
        <p:spPr>
          <a:xfrm>
            <a:off x="562494" y="1074989"/>
            <a:ext cx="81741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edium-content-sans-serif-font"/>
              </a:rPr>
              <a:t>References :-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medium-content-serif-font"/>
                <a:hlinkClick r:id="rId2"/>
              </a:rPr>
              <a:t>http://ufldl.stanford.edu/tutorial/unsupervised/Autoencoders/</a:t>
            </a:r>
            <a:endParaRPr lang="en-US" altLang="zh-CN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medium-content-serif-font"/>
                <a:hlinkClick r:id="rId3"/>
              </a:rPr>
              <a:t>https://hackernoon.com/autoencoders-deep-learning-bits-1-11731e200694</a:t>
            </a:r>
            <a:endParaRPr lang="en-US" altLang="zh-CN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medium-content-serif-font"/>
                <a:hlinkClick r:id="rId4"/>
              </a:rPr>
              <a:t>https://deeplearning4j.org/deepautoencoder</a:t>
            </a:r>
            <a:endParaRPr lang="en-US" altLang="zh-CN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altLang="zh-CN" dirty="0">
                <a:latin typeface="medium-content-serif-font"/>
                <a:hlinkClick r:id="rId5"/>
              </a:rPr>
              <a:t>https://lazyprogrammer.me/a-tutorial-on-autoencoders/</a:t>
            </a:r>
            <a:endParaRPr lang="en-US" altLang="zh-CN" b="0" i="0" dirty="0">
              <a:effectLst/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338584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AB0A-D5FD-4539-8DD8-39558325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D995-ECA7-4FF9-807B-47E3B325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1. Compare the difference between PCA and a single layer AE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2. Compare the difference between PCA and a Convolutional AE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3. Explore </a:t>
            </a:r>
            <a:r>
              <a:rPr lang="en-US" altLang="zh-CN"/>
              <a:t>the usages </a:t>
            </a:r>
            <a:r>
              <a:rPr lang="en-US" altLang="zh-CN" dirty="0"/>
              <a:t>of AE</a:t>
            </a:r>
          </a:p>
          <a:p>
            <a:pPr marL="0" indent="0">
              <a:lnSpc>
                <a:spcPct val="20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318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BF99-EC48-40B8-B906-D7858917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PCA vs. a single layer AE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782A-4FC6-4E10-941E-AB7648BFB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Landsat8 images </a:t>
            </a:r>
          </a:p>
          <a:p>
            <a:pPr marL="457200" lvl="1" indent="0">
              <a:buNone/>
            </a:pPr>
            <a:r>
              <a:rPr lang="en-US" altLang="zh-CN" dirty="0"/>
              <a:t>Scene 142_49 (India)</a:t>
            </a:r>
          </a:p>
          <a:p>
            <a:pPr marL="457200" lvl="1" indent="0">
              <a:buNone/>
            </a:pPr>
            <a:r>
              <a:rPr lang="en-US" altLang="zh-CN" dirty="0"/>
              <a:t>Date: 01/20/2017</a:t>
            </a:r>
          </a:p>
          <a:p>
            <a:pPr marL="457200" lvl="1" indent="0">
              <a:buNone/>
            </a:pPr>
            <a:r>
              <a:rPr lang="en-US" altLang="zh-CN" dirty="0"/>
              <a:t>7 bands </a:t>
            </a:r>
          </a:p>
          <a:p>
            <a:r>
              <a:rPr lang="en-US" altLang="zh-CN" dirty="0"/>
              <a:t>Firstly we used </a:t>
            </a:r>
            <a:r>
              <a:rPr lang="en-US" altLang="zh-CN" dirty="0" err="1"/>
              <a:t>pca</a:t>
            </a:r>
            <a:r>
              <a:rPr lang="en-US" altLang="zh-CN" dirty="0"/>
              <a:t> to reduce the dimensionality of the data:</a:t>
            </a:r>
          </a:p>
          <a:p>
            <a:pPr marL="457200" lvl="1" indent="0">
              <a:buNone/>
            </a:pPr>
            <a:r>
              <a:rPr lang="en-US" altLang="zh-CN" dirty="0"/>
              <a:t>3 components were extracted from 7 bands.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Then we used autoencoder to compress images again: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prstClr val="black"/>
                </a:solidFill>
              </a:rPr>
              <a:t>We got 3 encoded images.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964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CE5B-19B8-4599-AF70-A9FAF599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51" y="31648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The Structure of a single layer Autoencoder</a:t>
            </a:r>
            <a:endParaRPr lang="zh-CN" alt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885F10-6EAC-4257-9595-B90F75A87DA2}"/>
              </a:ext>
            </a:extLst>
          </p:cNvPr>
          <p:cNvSpPr/>
          <p:nvPr/>
        </p:nvSpPr>
        <p:spPr>
          <a:xfrm>
            <a:off x="6197139" y="1857850"/>
            <a:ext cx="5530734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66D9EF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autoencoder(</a:t>
            </a:r>
            <a:r>
              <a:rPr lang="en-US" altLang="zh-CN" sz="1400" i="1" u="sng" dirty="0" err="1">
                <a:solidFill>
                  <a:srgbClr val="A6E22E"/>
                </a:solidFill>
                <a:latin typeface="Consolas" panose="020B0609020204030204" pitchFamily="49" charset="0"/>
              </a:rPr>
              <a:t>nn.Module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400" i="1" dirty="0">
                <a:solidFill>
                  <a:srgbClr val="66D9EF"/>
                </a:solidFill>
                <a:latin typeface="Consolas" panose="020B0609020204030204" pitchFamily="49" charset="0"/>
              </a:rPr>
              <a:t>    def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1400" dirty="0" err="1">
                <a:solidFill>
                  <a:srgbClr val="66D9EF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1400" dirty="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FD971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400" dirty="0">
                <a:solidFill>
                  <a:srgbClr val="66D9EF"/>
                </a:solidFill>
                <a:latin typeface="Consolas" panose="020B0609020204030204" pitchFamily="49" charset="0"/>
              </a:rPr>
              <a:t>        super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(autoencoder, self).__</a:t>
            </a:r>
            <a:r>
              <a:rPr lang="en-US" altLang="zh-CN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__()</a:t>
            </a:r>
          </a:p>
          <a:p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self.encoder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nn.Linear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E81FF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AE81FF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nn.ReLU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E81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self.decoder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nn.Linear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E81FF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AE81FF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nn.ReLU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E81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75715E"/>
                </a:solidFill>
                <a:latin typeface="Consolas" panose="020B0609020204030204" pitchFamily="49" charset="0"/>
              </a:rPr>
              <a:t>            #</a:t>
            </a:r>
            <a:r>
              <a:rPr lang="en-US" altLang="zh-CN" sz="1400" dirty="0" err="1">
                <a:solidFill>
                  <a:srgbClr val="75715E"/>
                </a:solidFill>
                <a:latin typeface="Consolas" panose="020B0609020204030204" pitchFamily="49" charset="0"/>
              </a:rPr>
              <a:t>nn.Sigmoid</a:t>
            </a:r>
            <a:r>
              <a:rPr lang="en-US" altLang="zh-CN" sz="1400" dirty="0">
                <a:solidFill>
                  <a:srgbClr val="75715E"/>
                </a:solidFill>
                <a:latin typeface="Consolas" panose="020B0609020204030204" pitchFamily="49" charset="0"/>
              </a:rPr>
              <a:t>()</a:t>
            </a:r>
            <a:endParaRPr lang="en-US" altLang="zh-CN" sz="14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  )</a:t>
            </a:r>
          </a:p>
          <a:p>
            <a:b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i="1" dirty="0">
                <a:solidFill>
                  <a:srgbClr val="66D9EF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6E22E"/>
                </a:solidFill>
                <a:latin typeface="Consolas" panose="020B0609020204030204" pitchFamily="49" charset="0"/>
              </a:rPr>
              <a:t>forward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FD971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i="1" dirty="0">
                <a:solidFill>
                  <a:srgbClr val="FD971F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  x </a:t>
            </a:r>
            <a:r>
              <a:rPr lang="en-US" altLang="zh-CN" sz="14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self.encoder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  x </a:t>
            </a:r>
            <a:r>
              <a:rPr lang="en-US" altLang="zh-CN" sz="14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self.decoder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altLang="zh-CN" sz="1400" dirty="0">
                <a:solidFill>
                  <a:srgbClr val="F92672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zh-CN" sz="1400" dirty="0">
                <a:solidFill>
                  <a:srgbClr val="F8F8F2"/>
                </a:solidFill>
                <a:latin typeface="Consolas" panose="020B0609020204030204" pitchFamily="49" charset="0"/>
              </a:rPr>
              <a:t> 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9DA3C3-F429-4327-9530-C3125F2526B6}"/>
              </a:ext>
            </a:extLst>
          </p:cNvPr>
          <p:cNvSpPr/>
          <p:nvPr/>
        </p:nvSpPr>
        <p:spPr>
          <a:xfrm>
            <a:off x="622069" y="2502130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F45162-344B-42C7-B1C2-5412C95F44C2}"/>
              </a:ext>
            </a:extLst>
          </p:cNvPr>
          <p:cNvSpPr/>
          <p:nvPr/>
        </p:nvSpPr>
        <p:spPr>
          <a:xfrm>
            <a:off x="622069" y="3052704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37F387-1A3B-44CC-B3EF-4EB4BE5A1C5E}"/>
              </a:ext>
            </a:extLst>
          </p:cNvPr>
          <p:cNvSpPr/>
          <p:nvPr/>
        </p:nvSpPr>
        <p:spPr>
          <a:xfrm>
            <a:off x="622069" y="3621461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103FE5-776A-465D-8542-F1D9E734455D}"/>
              </a:ext>
            </a:extLst>
          </p:cNvPr>
          <p:cNvSpPr/>
          <p:nvPr/>
        </p:nvSpPr>
        <p:spPr>
          <a:xfrm>
            <a:off x="622069" y="4190218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20170-FA01-4F07-89E5-D32D4D6EAE09}"/>
              </a:ext>
            </a:extLst>
          </p:cNvPr>
          <p:cNvSpPr/>
          <p:nvPr/>
        </p:nvSpPr>
        <p:spPr>
          <a:xfrm>
            <a:off x="622069" y="4730546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A0779E-53AD-4E7C-85E6-F52C5A401F42}"/>
              </a:ext>
            </a:extLst>
          </p:cNvPr>
          <p:cNvSpPr/>
          <p:nvPr/>
        </p:nvSpPr>
        <p:spPr>
          <a:xfrm>
            <a:off x="622069" y="5281120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82F861-4540-4469-B4A9-88C9AF089626}"/>
              </a:ext>
            </a:extLst>
          </p:cNvPr>
          <p:cNvSpPr/>
          <p:nvPr/>
        </p:nvSpPr>
        <p:spPr>
          <a:xfrm>
            <a:off x="622069" y="1959868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F85226-71AC-4719-A6A1-2908543E6796}"/>
              </a:ext>
            </a:extLst>
          </p:cNvPr>
          <p:cNvSpPr/>
          <p:nvPr/>
        </p:nvSpPr>
        <p:spPr>
          <a:xfrm>
            <a:off x="622069" y="4738858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40C9E3-ED2C-49E2-BCBE-B96D8EB4D483}"/>
              </a:ext>
            </a:extLst>
          </p:cNvPr>
          <p:cNvSpPr txBox="1">
            <a:spLocks/>
          </p:cNvSpPr>
          <p:nvPr/>
        </p:nvSpPr>
        <p:spPr>
          <a:xfrm>
            <a:off x="6096000" y="5243080"/>
            <a:ext cx="5888489" cy="1170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Implementation in </a:t>
            </a:r>
            <a:r>
              <a:rPr lang="en-US" altLang="zh-CN" sz="2800" dirty="0" err="1"/>
              <a:t>Pytorch</a:t>
            </a:r>
            <a:endParaRPr lang="zh-CN" altLang="en-US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0C1C93-BDC0-4344-A972-7AFD1DF28841}"/>
              </a:ext>
            </a:extLst>
          </p:cNvPr>
          <p:cNvSpPr/>
          <p:nvPr/>
        </p:nvSpPr>
        <p:spPr>
          <a:xfrm>
            <a:off x="2392680" y="2698066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7548E7-89E1-4638-84EE-E5CC9D5D6097}"/>
              </a:ext>
            </a:extLst>
          </p:cNvPr>
          <p:cNvSpPr/>
          <p:nvPr/>
        </p:nvSpPr>
        <p:spPr>
          <a:xfrm>
            <a:off x="2392680" y="3429000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3A5D5D-FEC3-47A6-BD40-F3F1FFA3730B}"/>
              </a:ext>
            </a:extLst>
          </p:cNvPr>
          <p:cNvSpPr/>
          <p:nvPr/>
        </p:nvSpPr>
        <p:spPr>
          <a:xfrm>
            <a:off x="2399607" y="4195643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3ECFD2-750F-4658-A49C-768481910E80}"/>
              </a:ext>
            </a:extLst>
          </p:cNvPr>
          <p:cNvSpPr/>
          <p:nvPr/>
        </p:nvSpPr>
        <p:spPr>
          <a:xfrm>
            <a:off x="4075315" y="2504668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1FEE47-7B4D-4C5C-9485-0E79C6B84DEC}"/>
              </a:ext>
            </a:extLst>
          </p:cNvPr>
          <p:cNvSpPr/>
          <p:nvPr/>
        </p:nvSpPr>
        <p:spPr>
          <a:xfrm>
            <a:off x="4075315" y="3055242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C6E7CE-D903-4C04-A339-DF1C4660C0FA}"/>
              </a:ext>
            </a:extLst>
          </p:cNvPr>
          <p:cNvSpPr/>
          <p:nvPr/>
        </p:nvSpPr>
        <p:spPr>
          <a:xfrm>
            <a:off x="4075315" y="3623999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ABAB14-2114-4637-9857-AEEF183D17F7}"/>
              </a:ext>
            </a:extLst>
          </p:cNvPr>
          <p:cNvSpPr/>
          <p:nvPr/>
        </p:nvSpPr>
        <p:spPr>
          <a:xfrm>
            <a:off x="4075315" y="4192756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70D2B6-30FF-49BE-9C86-5EE16DDE9A7F}"/>
              </a:ext>
            </a:extLst>
          </p:cNvPr>
          <p:cNvSpPr/>
          <p:nvPr/>
        </p:nvSpPr>
        <p:spPr>
          <a:xfrm>
            <a:off x="4075315" y="4733084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66DEE6-69C5-4908-81FD-5843D3542032}"/>
              </a:ext>
            </a:extLst>
          </p:cNvPr>
          <p:cNvSpPr/>
          <p:nvPr/>
        </p:nvSpPr>
        <p:spPr>
          <a:xfrm>
            <a:off x="4075315" y="5283658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79FDA6-5498-4764-B424-6DA97B64F70B}"/>
              </a:ext>
            </a:extLst>
          </p:cNvPr>
          <p:cNvSpPr/>
          <p:nvPr/>
        </p:nvSpPr>
        <p:spPr>
          <a:xfrm>
            <a:off x="4075315" y="1962406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247BCC-8707-45D6-A24E-77520093B83B}"/>
              </a:ext>
            </a:extLst>
          </p:cNvPr>
          <p:cNvSpPr/>
          <p:nvPr/>
        </p:nvSpPr>
        <p:spPr>
          <a:xfrm>
            <a:off x="4075315" y="4741396"/>
            <a:ext cx="432262" cy="4156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0BE81E-930F-4AC2-9835-0832A8E73309}"/>
              </a:ext>
            </a:extLst>
          </p:cNvPr>
          <p:cNvCxnSpPr>
            <a:endCxn id="14" idx="1"/>
          </p:cNvCxnSpPr>
          <p:nvPr/>
        </p:nvCxnSpPr>
        <p:spPr>
          <a:xfrm>
            <a:off x="838200" y="2170224"/>
            <a:ext cx="1617783" cy="58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5CEE89-8E9A-4D22-A81B-F07B9569CEB4}"/>
              </a:ext>
            </a:extLst>
          </p:cNvPr>
          <p:cNvCxnSpPr/>
          <p:nvPr/>
        </p:nvCxnSpPr>
        <p:spPr>
          <a:xfrm>
            <a:off x="870626" y="2148618"/>
            <a:ext cx="1738185" cy="148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77FDAA-DAA7-43DB-9D7F-F80806D6AF99}"/>
              </a:ext>
            </a:extLst>
          </p:cNvPr>
          <p:cNvCxnSpPr/>
          <p:nvPr/>
        </p:nvCxnSpPr>
        <p:spPr>
          <a:xfrm>
            <a:off x="854413" y="2167686"/>
            <a:ext cx="1761325" cy="223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5DB239D-0467-4ADB-A00E-CB09DE5E1887}"/>
              </a:ext>
            </a:extLst>
          </p:cNvPr>
          <p:cNvCxnSpPr/>
          <p:nvPr/>
        </p:nvCxnSpPr>
        <p:spPr>
          <a:xfrm flipH="1">
            <a:off x="2572930" y="2148618"/>
            <a:ext cx="1718516" cy="733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CB430E-0BEB-4F65-AA73-E0E0D789D2BD}"/>
              </a:ext>
            </a:extLst>
          </p:cNvPr>
          <p:cNvCxnSpPr/>
          <p:nvPr/>
        </p:nvCxnSpPr>
        <p:spPr>
          <a:xfrm flipH="1">
            <a:off x="2601261" y="2155836"/>
            <a:ext cx="1683258" cy="1480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F18CB0-ED32-4B2F-808B-0A88CEC4C43B}"/>
              </a:ext>
            </a:extLst>
          </p:cNvPr>
          <p:cNvCxnSpPr/>
          <p:nvPr/>
        </p:nvCxnSpPr>
        <p:spPr>
          <a:xfrm flipH="1">
            <a:off x="2615738" y="2159374"/>
            <a:ext cx="1668781" cy="224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E7996B-0F77-49BB-859F-942026BE60CB}"/>
              </a:ext>
            </a:extLst>
          </p:cNvPr>
          <p:cNvCxnSpPr/>
          <p:nvPr/>
        </p:nvCxnSpPr>
        <p:spPr>
          <a:xfrm>
            <a:off x="825038" y="2698066"/>
            <a:ext cx="1790700" cy="207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3DD988-E93D-4868-B767-611B83D5D7EB}"/>
              </a:ext>
            </a:extLst>
          </p:cNvPr>
          <p:cNvCxnSpPr/>
          <p:nvPr/>
        </p:nvCxnSpPr>
        <p:spPr>
          <a:xfrm flipV="1">
            <a:off x="828156" y="2920305"/>
            <a:ext cx="1787582" cy="328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514135E-E26D-4B94-8690-B70C86CF867F}"/>
              </a:ext>
            </a:extLst>
          </p:cNvPr>
          <p:cNvCxnSpPr/>
          <p:nvPr/>
        </p:nvCxnSpPr>
        <p:spPr>
          <a:xfrm flipV="1">
            <a:off x="838200" y="2917734"/>
            <a:ext cx="1756134" cy="90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DBE6F11-01B1-4D99-A5CB-63A005605B31}"/>
              </a:ext>
            </a:extLst>
          </p:cNvPr>
          <p:cNvCxnSpPr/>
          <p:nvPr/>
        </p:nvCxnSpPr>
        <p:spPr>
          <a:xfrm flipV="1">
            <a:off x="801451" y="2943698"/>
            <a:ext cx="1770611" cy="148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F50DEB-1039-4408-9FCA-0807EC9953D7}"/>
              </a:ext>
            </a:extLst>
          </p:cNvPr>
          <p:cNvCxnSpPr/>
          <p:nvPr/>
        </p:nvCxnSpPr>
        <p:spPr>
          <a:xfrm flipV="1">
            <a:off x="854413" y="2995822"/>
            <a:ext cx="1706947" cy="1969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56A6E01-3CD8-4B41-8E15-FF0AB515A914}"/>
              </a:ext>
            </a:extLst>
          </p:cNvPr>
          <p:cNvCxnSpPr/>
          <p:nvPr/>
        </p:nvCxnSpPr>
        <p:spPr>
          <a:xfrm flipV="1">
            <a:off x="838200" y="2954871"/>
            <a:ext cx="1747442" cy="2534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265BAA1-7D74-41CE-BD44-77ACC4124FE3}"/>
              </a:ext>
            </a:extLst>
          </p:cNvPr>
          <p:cNvCxnSpPr/>
          <p:nvPr/>
        </p:nvCxnSpPr>
        <p:spPr>
          <a:xfrm>
            <a:off x="785707" y="2699983"/>
            <a:ext cx="1807759" cy="921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C98948-BF43-43D0-9B01-5229DD8B9185}"/>
              </a:ext>
            </a:extLst>
          </p:cNvPr>
          <p:cNvCxnSpPr/>
          <p:nvPr/>
        </p:nvCxnSpPr>
        <p:spPr>
          <a:xfrm>
            <a:off x="838200" y="3278600"/>
            <a:ext cx="1718440" cy="336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9B0DCD-028A-491C-9A6B-5F56B207FFC7}"/>
              </a:ext>
            </a:extLst>
          </p:cNvPr>
          <p:cNvCxnSpPr/>
          <p:nvPr/>
        </p:nvCxnSpPr>
        <p:spPr>
          <a:xfrm flipV="1">
            <a:off x="830131" y="3660727"/>
            <a:ext cx="1759560" cy="15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53325C-50AA-4475-9FA2-A36EE06DAD9B}"/>
              </a:ext>
            </a:extLst>
          </p:cNvPr>
          <p:cNvCxnSpPr/>
          <p:nvPr/>
        </p:nvCxnSpPr>
        <p:spPr>
          <a:xfrm flipV="1">
            <a:off x="823723" y="3633311"/>
            <a:ext cx="1847141" cy="744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ADC3514-4BE1-46AD-B85D-126D070382DF}"/>
              </a:ext>
            </a:extLst>
          </p:cNvPr>
          <p:cNvCxnSpPr/>
          <p:nvPr/>
        </p:nvCxnSpPr>
        <p:spPr>
          <a:xfrm flipV="1">
            <a:off x="825038" y="3618446"/>
            <a:ext cx="1848163" cy="1338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04ECA29-3BAE-4596-BD8C-A2294F7578D1}"/>
              </a:ext>
            </a:extLst>
          </p:cNvPr>
          <p:cNvCxnSpPr/>
          <p:nvPr/>
        </p:nvCxnSpPr>
        <p:spPr>
          <a:xfrm flipV="1">
            <a:off x="846876" y="3660211"/>
            <a:ext cx="1783773" cy="1828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9AA4542-2B2A-41D7-8570-AD08C32D1E51}"/>
              </a:ext>
            </a:extLst>
          </p:cNvPr>
          <p:cNvCxnSpPr/>
          <p:nvPr/>
        </p:nvCxnSpPr>
        <p:spPr>
          <a:xfrm>
            <a:off x="834151" y="2638459"/>
            <a:ext cx="1720628" cy="1739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E9ECF34-8BA8-4F22-B876-79D061703F65}"/>
              </a:ext>
            </a:extLst>
          </p:cNvPr>
          <p:cNvCxnSpPr/>
          <p:nvPr/>
        </p:nvCxnSpPr>
        <p:spPr>
          <a:xfrm>
            <a:off x="833009" y="3239554"/>
            <a:ext cx="1811932" cy="1226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578B574-5FDC-4820-9B66-D11365EA16C4}"/>
              </a:ext>
            </a:extLst>
          </p:cNvPr>
          <p:cNvCxnSpPr/>
          <p:nvPr/>
        </p:nvCxnSpPr>
        <p:spPr>
          <a:xfrm>
            <a:off x="834151" y="3802421"/>
            <a:ext cx="1831931" cy="60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C6FDB2-6D9B-4C5D-8A5E-E78254F6BAE6}"/>
              </a:ext>
            </a:extLst>
          </p:cNvPr>
          <p:cNvCxnSpPr/>
          <p:nvPr/>
        </p:nvCxnSpPr>
        <p:spPr>
          <a:xfrm>
            <a:off x="870626" y="4350215"/>
            <a:ext cx="1715016" cy="6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246CC84-038B-4B46-A968-098B3D53A0EB}"/>
              </a:ext>
            </a:extLst>
          </p:cNvPr>
          <p:cNvCxnSpPr/>
          <p:nvPr/>
        </p:nvCxnSpPr>
        <p:spPr>
          <a:xfrm flipV="1">
            <a:off x="830102" y="4455376"/>
            <a:ext cx="1785636" cy="540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1AE7E2-9265-4B73-B146-CC97937818A4}"/>
              </a:ext>
            </a:extLst>
          </p:cNvPr>
          <p:cNvCxnSpPr/>
          <p:nvPr/>
        </p:nvCxnSpPr>
        <p:spPr>
          <a:xfrm flipV="1">
            <a:off x="810746" y="4386484"/>
            <a:ext cx="1860118" cy="1143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5B2F6D-2216-4613-BB67-553C73E6809D}"/>
              </a:ext>
            </a:extLst>
          </p:cNvPr>
          <p:cNvCxnSpPr/>
          <p:nvPr/>
        </p:nvCxnSpPr>
        <p:spPr>
          <a:xfrm flipV="1">
            <a:off x="2642754" y="2666083"/>
            <a:ext cx="1648692" cy="226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7CEC2E-B2BB-48A7-BFAD-D897C084D479}"/>
              </a:ext>
            </a:extLst>
          </p:cNvPr>
          <p:cNvCxnSpPr/>
          <p:nvPr/>
        </p:nvCxnSpPr>
        <p:spPr>
          <a:xfrm>
            <a:off x="2644069" y="2917734"/>
            <a:ext cx="1699472" cy="37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71E85F-8A84-40EF-B551-BEBE38D50040}"/>
              </a:ext>
            </a:extLst>
          </p:cNvPr>
          <p:cNvCxnSpPr/>
          <p:nvPr/>
        </p:nvCxnSpPr>
        <p:spPr>
          <a:xfrm>
            <a:off x="2650936" y="2923422"/>
            <a:ext cx="1654364" cy="877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39FA5DF-E722-468E-8F39-82C9E6035E65}"/>
              </a:ext>
            </a:extLst>
          </p:cNvPr>
          <p:cNvCxnSpPr/>
          <p:nvPr/>
        </p:nvCxnSpPr>
        <p:spPr>
          <a:xfrm>
            <a:off x="2676499" y="2961301"/>
            <a:ext cx="1581004" cy="141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BBCACBB-40F3-40A9-9432-4F9C19D338DE}"/>
              </a:ext>
            </a:extLst>
          </p:cNvPr>
          <p:cNvCxnSpPr/>
          <p:nvPr/>
        </p:nvCxnSpPr>
        <p:spPr>
          <a:xfrm>
            <a:off x="2592324" y="2941680"/>
            <a:ext cx="1741307" cy="2043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D1ECA02-B1D4-4EC7-9300-C1B3BFBE35C6}"/>
              </a:ext>
            </a:extLst>
          </p:cNvPr>
          <p:cNvCxnSpPr/>
          <p:nvPr/>
        </p:nvCxnSpPr>
        <p:spPr>
          <a:xfrm>
            <a:off x="2647819" y="2961301"/>
            <a:ext cx="1669850" cy="257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EF9532F-5042-492A-B28E-FC94131EE702}"/>
              </a:ext>
            </a:extLst>
          </p:cNvPr>
          <p:cNvCxnSpPr>
            <a:stCxn id="15" idx="3"/>
          </p:cNvCxnSpPr>
          <p:nvPr/>
        </p:nvCxnSpPr>
        <p:spPr>
          <a:xfrm flipV="1">
            <a:off x="2455983" y="2696899"/>
            <a:ext cx="1894240" cy="108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6B305F1-766F-4100-A817-132449EBEBF1}"/>
              </a:ext>
            </a:extLst>
          </p:cNvPr>
          <p:cNvCxnSpPr/>
          <p:nvPr/>
        </p:nvCxnSpPr>
        <p:spPr>
          <a:xfrm flipV="1">
            <a:off x="2615738" y="3253062"/>
            <a:ext cx="1689562" cy="422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03F2859-E332-416D-BD10-A6E62476CEA2}"/>
              </a:ext>
            </a:extLst>
          </p:cNvPr>
          <p:cNvCxnSpPr/>
          <p:nvPr/>
        </p:nvCxnSpPr>
        <p:spPr>
          <a:xfrm>
            <a:off x="2594781" y="3643724"/>
            <a:ext cx="1710000" cy="173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73B1CA5-077C-4F46-BFA6-ABE9FD4A8887}"/>
              </a:ext>
            </a:extLst>
          </p:cNvPr>
          <p:cNvCxnSpPr/>
          <p:nvPr/>
        </p:nvCxnSpPr>
        <p:spPr>
          <a:xfrm>
            <a:off x="2644069" y="3668699"/>
            <a:ext cx="1667913" cy="778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CA289F-2750-42E7-B8E0-3F8FE052D321}"/>
              </a:ext>
            </a:extLst>
          </p:cNvPr>
          <p:cNvCxnSpPr/>
          <p:nvPr/>
        </p:nvCxnSpPr>
        <p:spPr>
          <a:xfrm>
            <a:off x="2601016" y="3668699"/>
            <a:ext cx="1690185" cy="131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24472D3-14E1-4314-9E74-E0F0000A1A65}"/>
              </a:ext>
            </a:extLst>
          </p:cNvPr>
          <p:cNvCxnSpPr/>
          <p:nvPr/>
        </p:nvCxnSpPr>
        <p:spPr>
          <a:xfrm>
            <a:off x="2610547" y="3682210"/>
            <a:ext cx="1680899" cy="183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4ED2CC4-219A-46EB-9478-0A54B7D93443}"/>
              </a:ext>
            </a:extLst>
          </p:cNvPr>
          <p:cNvCxnSpPr/>
          <p:nvPr/>
        </p:nvCxnSpPr>
        <p:spPr>
          <a:xfrm flipV="1">
            <a:off x="2668650" y="2685016"/>
            <a:ext cx="1625184" cy="173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501E59C-4139-446F-983E-6FBD2C2340AB}"/>
              </a:ext>
            </a:extLst>
          </p:cNvPr>
          <p:cNvCxnSpPr/>
          <p:nvPr/>
        </p:nvCxnSpPr>
        <p:spPr>
          <a:xfrm flipV="1">
            <a:off x="2600148" y="3248531"/>
            <a:ext cx="1715958" cy="1219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21537A8-EF22-4754-B15A-ED1814A1EF8F}"/>
              </a:ext>
            </a:extLst>
          </p:cNvPr>
          <p:cNvCxnSpPr/>
          <p:nvPr/>
        </p:nvCxnSpPr>
        <p:spPr>
          <a:xfrm flipV="1">
            <a:off x="2641137" y="3817166"/>
            <a:ext cx="1650064" cy="63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BC259A6-71BD-4565-A5B9-E472F3CF4B09}"/>
              </a:ext>
            </a:extLst>
          </p:cNvPr>
          <p:cNvCxnSpPr/>
          <p:nvPr/>
        </p:nvCxnSpPr>
        <p:spPr>
          <a:xfrm>
            <a:off x="2633452" y="4424442"/>
            <a:ext cx="16904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D47C894-A939-4D1B-9738-D021F7DE8C08}"/>
              </a:ext>
            </a:extLst>
          </p:cNvPr>
          <p:cNvCxnSpPr/>
          <p:nvPr/>
        </p:nvCxnSpPr>
        <p:spPr>
          <a:xfrm>
            <a:off x="2592324" y="4419747"/>
            <a:ext cx="1712457" cy="53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08B0E6F-752C-4E9B-9610-66AE6FA62C89}"/>
              </a:ext>
            </a:extLst>
          </p:cNvPr>
          <p:cNvCxnSpPr/>
          <p:nvPr/>
        </p:nvCxnSpPr>
        <p:spPr>
          <a:xfrm>
            <a:off x="2594297" y="4379133"/>
            <a:ext cx="1696904" cy="1112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16F64F5-A3FE-4845-A4A0-DF0F77757AC5}"/>
              </a:ext>
            </a:extLst>
          </p:cNvPr>
          <p:cNvSpPr/>
          <p:nvPr/>
        </p:nvSpPr>
        <p:spPr>
          <a:xfrm>
            <a:off x="-267216" y="6038558"/>
            <a:ext cx="1914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dirty="0"/>
              <a:t>7 raw bands 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29D07E-1EA5-49C5-A198-99AB249FAF86}"/>
              </a:ext>
            </a:extLst>
          </p:cNvPr>
          <p:cNvSpPr/>
          <p:nvPr/>
        </p:nvSpPr>
        <p:spPr>
          <a:xfrm>
            <a:off x="1696157" y="5058414"/>
            <a:ext cx="190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 encoded bands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35DFE04-C653-440D-B464-D412CA679CC4}"/>
              </a:ext>
            </a:extLst>
          </p:cNvPr>
          <p:cNvSpPr/>
          <p:nvPr/>
        </p:nvSpPr>
        <p:spPr>
          <a:xfrm>
            <a:off x="3522371" y="6038558"/>
            <a:ext cx="197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7 decoded bands </a:t>
            </a:r>
          </a:p>
        </p:txBody>
      </p:sp>
    </p:spTree>
    <p:extLst>
      <p:ext uri="{BB962C8B-B14F-4D97-AF65-F5344CB8AC3E}">
        <p14:creationId xmlns:p14="http://schemas.microsoft.com/office/powerpoint/2010/main" val="815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89FA-4DD5-4C35-9CD6-4A47F095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Encoded images VS.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864FB-5A7A-4117-A0FC-18DB45152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30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97E260-D95E-4DFA-B03A-609B38541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6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674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6F581A-ED45-4E53-8194-0B8AA92DC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78" y="1371991"/>
            <a:ext cx="8912250" cy="13910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CC4780-F0C7-421A-AC70-5D2FA3387C47}"/>
              </a:ext>
            </a:extLst>
          </p:cNvPr>
          <p:cNvSpPr/>
          <p:nvPr/>
        </p:nvSpPr>
        <p:spPr>
          <a:xfrm>
            <a:off x="553278" y="316786"/>
            <a:ext cx="63842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</a:rPr>
              <a:t>Linear regression between PCA components and encoded bands of AE:</a:t>
            </a:r>
            <a:endParaRPr lang="zh-CN" alt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8EEAF3-D5D8-4DAC-886D-AD33502DFB19}"/>
              </a:ext>
            </a:extLst>
          </p:cNvPr>
          <p:cNvCxnSpPr>
            <a:cxnSpLocks/>
          </p:cNvCxnSpPr>
          <p:nvPr/>
        </p:nvCxnSpPr>
        <p:spPr>
          <a:xfrm flipV="1">
            <a:off x="2177935" y="2663688"/>
            <a:ext cx="1926926" cy="66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7337A0-608F-49A5-B986-E8F093FFDCB3}"/>
              </a:ext>
            </a:extLst>
          </p:cNvPr>
          <p:cNvCxnSpPr/>
          <p:nvPr/>
        </p:nvCxnSpPr>
        <p:spPr>
          <a:xfrm flipV="1">
            <a:off x="2161309" y="2701636"/>
            <a:ext cx="4197927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2C9677-37D7-4DFC-9164-BABD3163677B}"/>
              </a:ext>
            </a:extLst>
          </p:cNvPr>
          <p:cNvCxnSpPr/>
          <p:nvPr/>
        </p:nvCxnSpPr>
        <p:spPr>
          <a:xfrm flipV="1">
            <a:off x="2177935" y="2728201"/>
            <a:ext cx="6018414" cy="60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0212130-32D8-445C-A8D5-2EC493A6AEE8}"/>
              </a:ext>
            </a:extLst>
          </p:cNvPr>
          <p:cNvSpPr/>
          <p:nvPr/>
        </p:nvSpPr>
        <p:spPr>
          <a:xfrm>
            <a:off x="747242" y="3379664"/>
            <a:ext cx="1046409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</a:rPr>
              <a:t>Seem that Component 3 is not highly correlated with anyone of the encoded bands.</a:t>
            </a:r>
          </a:p>
          <a:p>
            <a:endParaRPr lang="en-US" altLang="zh-CN" sz="2400" dirty="0">
              <a:solidFill>
                <a:srgbClr val="000000"/>
              </a:solidFill>
              <a:latin typeface="等线" panose="02010600030101010101" pitchFamily="2" charset="-122"/>
            </a:endParaRPr>
          </a:p>
          <a:p>
            <a:r>
              <a:rPr lang="en-US" altLang="zh-CN" sz="2400" dirty="0"/>
              <a:t>What if we use multivariate linear regression with Cmp3 as dependent variable and encoded bands as independent variables?</a:t>
            </a:r>
          </a:p>
          <a:p>
            <a:r>
              <a:rPr lang="en-US" altLang="zh-CN" sz="2400" dirty="0"/>
              <a:t>	</a:t>
            </a:r>
            <a:r>
              <a:rPr lang="en-US" altLang="zh-CN" sz="3200" dirty="0"/>
              <a:t>--</a:t>
            </a:r>
            <a:r>
              <a:rPr lang="en-US" altLang="zh-CN" sz="2400" dirty="0"/>
              <a:t>99.9572% of the variance (R2) in Cmp3 can be explained by three 		     encoded bands</a:t>
            </a:r>
          </a:p>
          <a:p>
            <a:r>
              <a:rPr lang="en-US" altLang="zh-CN" dirty="0"/>
              <a:t>	</a:t>
            </a:r>
            <a:r>
              <a:rPr lang="en-US" altLang="zh-CN" sz="2400" dirty="0">
                <a:solidFill>
                  <a:prstClr val="black"/>
                </a:solidFill>
              </a:rPr>
              <a:t>--</a:t>
            </a:r>
            <a:r>
              <a:rPr lang="en-US" altLang="zh-CN" dirty="0"/>
              <a:t>Cmp2 : 99.9818%; Cmp1: 99.9977%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298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A1638E-BFCE-4344-B97D-F93AB4E24829}"/>
              </a:ext>
            </a:extLst>
          </p:cNvPr>
          <p:cNvSpPr/>
          <p:nvPr/>
        </p:nvSpPr>
        <p:spPr>
          <a:xfrm>
            <a:off x="569843" y="328533"/>
            <a:ext cx="8902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</a:rPr>
              <a:t>Linear regression between PCA components and 7 raw bands</a:t>
            </a:r>
            <a:endParaRPr lang="zh-CN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62C75-DE9B-40CA-91A4-5D104CC7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35" y="933521"/>
            <a:ext cx="8873086" cy="1958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59414-8CED-4F49-8F56-CA09F51ED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35" y="4154557"/>
            <a:ext cx="8873086" cy="19587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DFD214-E5AE-4967-847C-21946533918B}"/>
              </a:ext>
            </a:extLst>
          </p:cNvPr>
          <p:cNvSpPr/>
          <p:nvPr/>
        </p:nvSpPr>
        <p:spPr>
          <a:xfrm>
            <a:off x="569843" y="3533110"/>
            <a:ext cx="8902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</a:rPr>
              <a:t>Linear regression between encoded bands and 7 raw bands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867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847-7150-4D5F-B824-5D413F71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76" y="3467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Differences between the reconstructed bands of AE and PCA</a:t>
            </a:r>
            <a:br>
              <a:rPr lang="en-US" altLang="zh-CN" sz="3200" dirty="0"/>
            </a:br>
            <a:r>
              <a:rPr lang="en-US" altLang="zh-CN" sz="3200" dirty="0"/>
              <a:t>	</a:t>
            </a:r>
            <a:r>
              <a:rPr lang="en-US" altLang="zh-CN" sz="2000" dirty="0"/>
              <a:t>all using (reconstructed) bands 4, 6, 5 as B, G, R</a:t>
            </a:r>
            <a:endParaRPr lang="zh-CN" alt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6240BF-546B-4DA1-AD84-22E682C4E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476" y="1690688"/>
            <a:ext cx="3724058" cy="37261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85D04A-9731-4766-98A0-372A7888B042}"/>
              </a:ext>
            </a:extLst>
          </p:cNvPr>
          <p:cNvSpPr/>
          <p:nvPr/>
        </p:nvSpPr>
        <p:spPr>
          <a:xfrm>
            <a:off x="1332509" y="5416826"/>
            <a:ext cx="174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</a:rPr>
              <a:t>Raw Bands 465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4A2A0-18F7-460D-A773-2D54A6C6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596" y="1696003"/>
            <a:ext cx="3718747" cy="3720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994F2-B9A0-4C3E-B1C6-475B66DAF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05" y="1696003"/>
            <a:ext cx="3718747" cy="37208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06562F-8E7A-45BA-A565-C4415CA2F794}"/>
              </a:ext>
            </a:extLst>
          </p:cNvPr>
          <p:cNvSpPr/>
          <p:nvPr/>
        </p:nvSpPr>
        <p:spPr>
          <a:xfrm>
            <a:off x="5150351" y="5453649"/>
            <a:ext cx="256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</a:rPr>
              <a:t>AE Decoded Bands 465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2DCE6-7483-4EC9-BA43-C4584DE8AE81}"/>
              </a:ext>
            </a:extLst>
          </p:cNvPr>
          <p:cNvSpPr/>
          <p:nvPr/>
        </p:nvSpPr>
        <p:spPr>
          <a:xfrm>
            <a:off x="9079014" y="5453649"/>
            <a:ext cx="26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</a:rPr>
              <a:t>PCA Inversed Bands 465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4E29FC-F2FC-4691-8CAA-309A1C7351F3}"/>
              </a:ext>
            </a:extLst>
          </p:cNvPr>
          <p:cNvSpPr/>
          <p:nvPr/>
        </p:nvSpPr>
        <p:spPr>
          <a:xfrm>
            <a:off x="343476" y="6003658"/>
            <a:ext cx="949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</a:rPr>
              <a:t>Seem that PCA and AE both can reconstruct them pretty well, but which one did a better job?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36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467314-0B0B-489B-B70E-E761BCBB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01" y="1321810"/>
            <a:ext cx="11184797" cy="6842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FBD231-D387-43F1-BDE0-2CE506BA1C5B}"/>
              </a:ext>
            </a:extLst>
          </p:cNvPr>
          <p:cNvCxnSpPr>
            <a:cxnSpLocks/>
          </p:cNvCxnSpPr>
          <p:nvPr/>
        </p:nvCxnSpPr>
        <p:spPr>
          <a:xfrm flipV="1">
            <a:off x="2668386" y="1663919"/>
            <a:ext cx="390698" cy="68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EAD852-1649-4DE2-BEF5-C5357CC97D4C}"/>
              </a:ext>
            </a:extLst>
          </p:cNvPr>
          <p:cNvSpPr/>
          <p:nvPr/>
        </p:nvSpPr>
        <p:spPr>
          <a:xfrm>
            <a:off x="414251" y="2348137"/>
            <a:ext cx="1054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</a:rPr>
              <a:t>Each value is the Mean Squared Error between the raw band and the corresponding reconstructed band </a:t>
            </a:r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AF580-1FF3-40C1-9006-7FFA516CCDB3}"/>
              </a:ext>
            </a:extLst>
          </p:cNvPr>
          <p:cNvSpPr/>
          <p:nvPr/>
        </p:nvSpPr>
        <p:spPr>
          <a:xfrm>
            <a:off x="414251" y="456482"/>
            <a:ext cx="5208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MSE of the reconstructed bands </a:t>
            </a:r>
            <a:endParaRPr lang="zh-CN" alt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69DB7-A9F4-434C-BA47-FAEDAA04AFF3}"/>
              </a:ext>
            </a:extLst>
          </p:cNvPr>
          <p:cNvSpPr/>
          <p:nvPr/>
        </p:nvSpPr>
        <p:spPr>
          <a:xfrm>
            <a:off x="414251" y="2690245"/>
            <a:ext cx="1914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dirty="0"/>
              <a:t>For example: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E53B6F9-8978-4C86-A415-45B0FF3DB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609963"/>
              </p:ext>
            </p:extLst>
          </p:nvPr>
        </p:nvGraphicFramePr>
        <p:xfrm>
          <a:off x="1371404" y="3059577"/>
          <a:ext cx="1908234" cy="104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17">
                  <a:extLst>
                    <a:ext uri="{9D8B030D-6E8A-4147-A177-3AD203B41FA5}">
                      <a16:colId xmlns:a16="http://schemas.microsoft.com/office/drawing/2014/main" val="325485659"/>
                    </a:ext>
                  </a:extLst>
                </a:gridCol>
                <a:gridCol w="954117">
                  <a:extLst>
                    <a:ext uri="{9D8B030D-6E8A-4147-A177-3AD203B41FA5}">
                      <a16:colId xmlns:a16="http://schemas.microsoft.com/office/drawing/2014/main" val="1630186875"/>
                    </a:ext>
                  </a:extLst>
                </a:gridCol>
              </a:tblGrid>
              <a:tr h="52131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36580"/>
                  </a:ext>
                </a:extLst>
              </a:tr>
              <a:tr h="52131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5251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F76D640-29A0-428B-A725-BDBD403C6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9942"/>
              </p:ext>
            </p:extLst>
          </p:nvPr>
        </p:nvGraphicFramePr>
        <p:xfrm>
          <a:off x="4236791" y="3059577"/>
          <a:ext cx="1908234" cy="104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17">
                  <a:extLst>
                    <a:ext uri="{9D8B030D-6E8A-4147-A177-3AD203B41FA5}">
                      <a16:colId xmlns:a16="http://schemas.microsoft.com/office/drawing/2014/main" val="325485659"/>
                    </a:ext>
                  </a:extLst>
                </a:gridCol>
                <a:gridCol w="954117">
                  <a:extLst>
                    <a:ext uri="{9D8B030D-6E8A-4147-A177-3AD203B41FA5}">
                      <a16:colId xmlns:a16="http://schemas.microsoft.com/office/drawing/2014/main" val="1630186875"/>
                    </a:ext>
                  </a:extLst>
                </a:gridCol>
              </a:tblGrid>
              <a:tr h="52131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4.12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1.03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36580"/>
                  </a:ext>
                </a:extLst>
              </a:tr>
              <a:tr h="52131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3.04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2.1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52515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B949CAE-A45E-4CF9-A32C-68450DE00482}"/>
              </a:ext>
            </a:extLst>
          </p:cNvPr>
          <p:cNvSpPr/>
          <p:nvPr/>
        </p:nvSpPr>
        <p:spPr>
          <a:xfrm>
            <a:off x="1371403" y="4129370"/>
            <a:ext cx="1908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Raw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460FA2-F15F-44B6-8308-AB10599D6582}"/>
              </a:ext>
            </a:extLst>
          </p:cNvPr>
          <p:cNvSpPr/>
          <p:nvPr/>
        </p:nvSpPr>
        <p:spPr>
          <a:xfrm>
            <a:off x="4236791" y="4140532"/>
            <a:ext cx="19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Reconstructed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99486E-3070-4C4B-B7E5-F44FA6873D63}"/>
              </a:ext>
            </a:extLst>
          </p:cNvPr>
          <p:cNvSpPr/>
          <p:nvPr/>
        </p:nvSpPr>
        <p:spPr>
          <a:xfrm>
            <a:off x="946022" y="4706520"/>
            <a:ext cx="5679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In this case, MSE = 0.12</a:t>
            </a:r>
            <a:r>
              <a:rPr lang="en-US" altLang="zh-CN" baseline="30000" dirty="0"/>
              <a:t>2</a:t>
            </a:r>
            <a:r>
              <a:rPr lang="en-US" altLang="zh-CN" dirty="0"/>
              <a:t>+0.03</a:t>
            </a:r>
            <a:r>
              <a:rPr lang="en-US" altLang="zh-CN" baseline="30000" dirty="0"/>
              <a:t>2</a:t>
            </a:r>
            <a:r>
              <a:rPr lang="en-US" altLang="zh-CN" dirty="0"/>
              <a:t>+0.04</a:t>
            </a:r>
            <a:r>
              <a:rPr lang="en-US" altLang="zh-CN" baseline="30000" dirty="0"/>
              <a:t>2</a:t>
            </a:r>
            <a:r>
              <a:rPr lang="en-US" altLang="zh-CN" dirty="0"/>
              <a:t>+0.1</a:t>
            </a:r>
            <a:r>
              <a:rPr lang="en-US" altLang="zh-CN" baseline="30000" dirty="0"/>
              <a:t>2</a:t>
            </a:r>
            <a:r>
              <a:rPr lang="en-US" altLang="zh-CN" dirty="0"/>
              <a:t>=0.0269</a:t>
            </a:r>
            <a:endParaRPr lang="zh-CN" altLang="zh-CN" dirty="0"/>
          </a:p>
          <a:p>
            <a:endParaRPr lang="en-US" altLang="zh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6825A2-DF97-4A9D-85DB-798EAE285FB4}"/>
              </a:ext>
            </a:extLst>
          </p:cNvPr>
          <p:cNvSpPr/>
          <p:nvPr/>
        </p:nvSpPr>
        <p:spPr>
          <a:xfrm>
            <a:off x="503601" y="5478188"/>
            <a:ext cx="78735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Thus, AE did better for band 1, 2, 3, 5, 6, and 7; PCA did better for band 4.</a:t>
            </a:r>
          </a:p>
          <a:p>
            <a:r>
              <a:rPr lang="en-US" altLang="zh-CN" dirty="0"/>
              <a:t>AE did a better job overall. </a:t>
            </a:r>
            <a:endParaRPr lang="zh-CN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473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701</Words>
  <Application>Microsoft Office PowerPoint</Application>
  <PresentationFormat>Widescreen</PresentationFormat>
  <Paragraphs>136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medium-content-sans-serif-font</vt:lpstr>
      <vt:lpstr>medium-content-serif-font</vt:lpstr>
      <vt:lpstr>等线</vt:lpstr>
      <vt:lpstr>等线 Light</vt:lpstr>
      <vt:lpstr>Arial</vt:lpstr>
      <vt:lpstr>Consolas</vt:lpstr>
      <vt:lpstr>Office Theme</vt:lpstr>
      <vt:lpstr>Autoencoder</vt:lpstr>
      <vt:lpstr>Contents</vt:lpstr>
      <vt:lpstr>1. PCA vs. a single layer AE</vt:lpstr>
      <vt:lpstr>The Structure of a single layer Autoencoder</vt:lpstr>
      <vt:lpstr>Encoded images VS. Components</vt:lpstr>
      <vt:lpstr>PowerPoint Presentation</vt:lpstr>
      <vt:lpstr>PowerPoint Presentation</vt:lpstr>
      <vt:lpstr>Differences between the reconstructed bands of AE and PCA  all using (reconstructed) bands 4, 6, 5 as B, G, R</vt:lpstr>
      <vt:lpstr>PowerPoint Presentation</vt:lpstr>
      <vt:lpstr>2. PCA vs. Convolutional AE</vt:lpstr>
      <vt:lpstr>PowerPoint Presentation</vt:lpstr>
      <vt:lpstr>Encoded images</vt:lpstr>
      <vt:lpstr>3. Other interesting applications of AE</vt:lpstr>
      <vt:lpstr>Remove noise </vt:lpstr>
      <vt:lpstr>Can AE remove clouds?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Autoencoder</dc:title>
  <dc:creator>l cl</dc:creator>
  <cp:lastModifiedBy>l cl</cp:lastModifiedBy>
  <cp:revision>35</cp:revision>
  <dcterms:created xsi:type="dcterms:W3CDTF">2018-11-01T16:59:08Z</dcterms:created>
  <dcterms:modified xsi:type="dcterms:W3CDTF">2018-11-07T14:15:15Z</dcterms:modified>
</cp:coreProperties>
</file>